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14"/>
  </p:notesMasterIdLst>
  <p:sldIdLst>
    <p:sldId id="269" r:id="rId2"/>
    <p:sldId id="262" r:id="rId3"/>
    <p:sldId id="257" r:id="rId4"/>
    <p:sldId id="263" r:id="rId5"/>
    <p:sldId id="258" r:id="rId6"/>
    <p:sldId id="264" r:id="rId7"/>
    <p:sldId id="259" r:id="rId8"/>
    <p:sldId id="265" r:id="rId9"/>
    <p:sldId id="260" r:id="rId10"/>
    <p:sldId id="266" r:id="rId11"/>
    <p:sldId id="261" r:id="rId12"/>
    <p:sldId id="26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73" d="100"/>
          <a:sy n="73" d="100"/>
        </p:scale>
        <p:origin x="45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22CC70-75CD-445B-AA73-7E6846F9F67F}" type="datetimeFigureOut">
              <a:rPr lang="en-US" smtClean="0"/>
              <a:t>8/6/2017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87F886-E30F-40F4-9B58-EC54AB318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7033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A39243A1-5140-4805-B165-79069BF3789C}" type="slidenum">
              <a:rPr lang="en-US" altLang="en-US"/>
              <a:pPr>
                <a:spcBef>
                  <a:spcPct val="0"/>
                </a:spcBef>
              </a:pPr>
              <a:t>5</a:t>
            </a:fld>
            <a:endParaRPr lang="en-US" altLang="en-US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1998122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73F03B7B-43B0-4C27-BD38-B4D544712105}" type="slidenum">
              <a:rPr lang="en-US" altLang="en-US"/>
              <a:pPr>
                <a:spcBef>
                  <a:spcPct val="0"/>
                </a:spcBef>
              </a:pPr>
              <a:t>7</a:t>
            </a:fld>
            <a:endParaRPr lang="en-US" altLang="en-US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3712226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DA3AEC45-AF87-45A8-B1E7-5E8BC483D6C8}" type="slidenum">
              <a:rPr lang="en-US" altLang="en-US"/>
              <a:pPr>
                <a:spcBef>
                  <a:spcPct val="0"/>
                </a:spcBef>
              </a:pPr>
              <a:t>9</a:t>
            </a:fld>
            <a:endParaRPr lang="en-US" altLang="en-US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5903353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60A470D1-D658-41AE-84E2-32F4433F15C9}" type="slidenum">
              <a:rPr lang="en-US" altLang="en-US"/>
              <a:pPr>
                <a:spcBef>
                  <a:spcPct val="0"/>
                </a:spcBef>
              </a:pPr>
              <a:t>11</a:t>
            </a:fld>
            <a:endParaRPr lang="en-US" altLang="en-US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8681332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B30AE-379C-4D1C-8959-DF4929C6D576}" type="datetimeFigureOut">
              <a:rPr lang="en-US" smtClean="0"/>
              <a:t>8/6/2017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EB66E-8566-4EA4-83FB-D23FBB8073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529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B30AE-379C-4D1C-8959-DF4929C6D576}" type="datetimeFigureOut">
              <a:rPr lang="en-US" smtClean="0"/>
              <a:t>8/6/2017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EB66E-8566-4EA4-83FB-D23FBB8073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5734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B30AE-379C-4D1C-8959-DF4929C6D576}" type="datetimeFigureOut">
              <a:rPr lang="en-US" smtClean="0"/>
              <a:t>8/6/2017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EB66E-8566-4EA4-83FB-D23FBB8073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6219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B30AE-379C-4D1C-8959-DF4929C6D576}" type="datetimeFigureOut">
              <a:rPr lang="en-US" smtClean="0"/>
              <a:t>8/6/2017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EB66E-8566-4EA4-83FB-D23FBB80735B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085678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B30AE-379C-4D1C-8959-DF4929C6D576}" type="datetimeFigureOut">
              <a:rPr lang="en-US" smtClean="0"/>
              <a:t>8/6/2017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EB66E-8566-4EA4-83FB-D23FBB8073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1457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B30AE-379C-4D1C-8959-DF4929C6D576}" type="datetimeFigureOut">
              <a:rPr lang="en-US" smtClean="0"/>
              <a:t>8/6/2017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EB66E-8566-4EA4-83FB-D23FBB8073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0576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B30AE-379C-4D1C-8959-DF4929C6D576}" type="datetimeFigureOut">
              <a:rPr lang="en-US" smtClean="0"/>
              <a:t>8/6/2017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EB66E-8566-4EA4-83FB-D23FBB8073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7960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B30AE-379C-4D1C-8959-DF4929C6D576}" type="datetimeFigureOut">
              <a:rPr lang="en-US" smtClean="0"/>
              <a:t>8/6/2017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EB66E-8566-4EA4-83FB-D23FBB8073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7015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B30AE-379C-4D1C-8959-DF4929C6D576}" type="datetimeFigureOut">
              <a:rPr lang="en-US" smtClean="0"/>
              <a:t>8/6/2017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EB66E-8566-4EA4-83FB-D23FBB8073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7448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B30AE-379C-4D1C-8959-DF4929C6D576}" type="datetimeFigureOut">
              <a:rPr lang="en-US" smtClean="0"/>
              <a:t>8/6/2017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EB66E-8566-4EA4-83FB-D23FBB8073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9270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B30AE-379C-4D1C-8959-DF4929C6D576}" type="datetimeFigureOut">
              <a:rPr lang="en-US" smtClean="0"/>
              <a:t>8/6/2017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EB66E-8566-4EA4-83FB-D23FBB8073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5866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B30AE-379C-4D1C-8959-DF4929C6D576}" type="datetimeFigureOut">
              <a:rPr lang="en-US" smtClean="0"/>
              <a:t>8/6/2017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EB66E-8566-4EA4-83FB-D23FBB8073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1820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B30AE-379C-4D1C-8959-DF4929C6D576}" type="datetimeFigureOut">
              <a:rPr lang="en-US" smtClean="0"/>
              <a:t>8/6/2017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EB66E-8566-4EA4-83FB-D23FBB8073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3213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B30AE-379C-4D1C-8959-DF4929C6D576}" type="datetimeFigureOut">
              <a:rPr lang="en-US" smtClean="0"/>
              <a:t>8/6/2017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EB66E-8566-4EA4-83FB-D23FBB8073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6327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B30AE-379C-4D1C-8959-DF4929C6D576}" type="datetimeFigureOut">
              <a:rPr lang="en-US" smtClean="0"/>
              <a:t>8/6/2017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EB66E-8566-4EA4-83FB-D23FBB8073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2685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B30AE-379C-4D1C-8959-DF4929C6D576}" type="datetimeFigureOut">
              <a:rPr lang="en-US" smtClean="0"/>
              <a:t>8/6/2017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EB66E-8566-4EA4-83FB-D23FBB8073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2144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B30AE-379C-4D1C-8959-DF4929C6D576}" type="datetimeFigureOut">
              <a:rPr lang="en-US" smtClean="0"/>
              <a:t>8/6/2017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EB66E-8566-4EA4-83FB-D23FBB8073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0470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504B30AE-379C-4D1C-8959-DF4929C6D576}" type="datetimeFigureOut">
              <a:rPr lang="en-US" smtClean="0"/>
              <a:t>8/6/2017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9EB66E-8566-4EA4-83FB-D23FBB8073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8338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Ancient River Civilization 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8635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Chinese River Valley Civilization</a:t>
            </a:r>
            <a:endParaRPr lang="en-US" dirty="0"/>
          </a:p>
        </p:txBody>
      </p:sp>
      <p:pic>
        <p:nvPicPr>
          <p:cNvPr id="5122" name="Picture 2" descr="http://images.classwell.com/mcd_xhtml_ebooks/2005_world_history/images/mcd_awh2005_0618376798_P51_f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9066" y="1152983"/>
            <a:ext cx="8058260" cy="5385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76492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4. China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394138" y="2068683"/>
            <a:ext cx="11035862" cy="4195481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FontTx/>
              <a:buChar char="-"/>
            </a:pPr>
            <a:r>
              <a:rPr lang="en-US" altLang="en-US" sz="2800" dirty="0"/>
              <a:t>located along the Huang He or Yellow River</a:t>
            </a:r>
          </a:p>
          <a:p>
            <a:pPr eaLnBrk="1" hangingPunct="1">
              <a:lnSpc>
                <a:spcPct val="90000"/>
              </a:lnSpc>
              <a:buFontTx/>
              <a:buChar char="-"/>
            </a:pPr>
            <a:r>
              <a:rPr lang="en-US" altLang="en-US" sz="2800" dirty="0" smtClean="0"/>
              <a:t>Developed </a:t>
            </a:r>
            <a:r>
              <a:rPr lang="en-US" altLang="en-US" sz="2800" b="1" u="sng" dirty="0"/>
              <a:t>dynasties</a:t>
            </a:r>
            <a:r>
              <a:rPr lang="en-US" altLang="en-US" sz="2800" dirty="0"/>
              <a:t> to rule China  ( Tang and Song Dynasties)</a:t>
            </a:r>
          </a:p>
          <a:p>
            <a:pPr eaLnBrk="1" hangingPunct="1">
              <a:lnSpc>
                <a:spcPct val="90000"/>
              </a:lnSpc>
              <a:buFontTx/>
              <a:buChar char="-"/>
            </a:pPr>
            <a:r>
              <a:rPr lang="en-US" altLang="en-US" sz="2800" b="1" u="sng" dirty="0"/>
              <a:t>Mandate of </a:t>
            </a:r>
            <a:r>
              <a:rPr lang="en-US" altLang="en-US" sz="2800" b="1" u="sng" dirty="0" smtClean="0"/>
              <a:t>Heaven</a:t>
            </a:r>
            <a:r>
              <a:rPr lang="en-US" altLang="en-US" sz="2800" b="1" dirty="0" smtClean="0"/>
              <a:t> </a:t>
            </a:r>
            <a:r>
              <a:rPr lang="en-US" altLang="en-US" sz="2800" dirty="0" smtClean="0"/>
              <a:t>- </a:t>
            </a:r>
            <a:r>
              <a:rPr lang="en-US" altLang="en-US" sz="2800" dirty="0"/>
              <a:t>need the approval of god to rule over the people</a:t>
            </a:r>
          </a:p>
          <a:p>
            <a:pPr eaLnBrk="1" hangingPunct="1">
              <a:lnSpc>
                <a:spcPct val="90000"/>
              </a:lnSpc>
              <a:buFontTx/>
              <a:buChar char="-"/>
            </a:pPr>
            <a:r>
              <a:rPr lang="en-US" altLang="en-US" sz="2800" dirty="0"/>
              <a:t>Development of the </a:t>
            </a:r>
            <a:r>
              <a:rPr lang="en-US" altLang="en-US" sz="2800" b="1" u="sng" dirty="0"/>
              <a:t>Silk </a:t>
            </a:r>
            <a:r>
              <a:rPr lang="en-US" altLang="en-US" sz="2800" b="1" u="sng" dirty="0" smtClean="0"/>
              <a:t>Road</a:t>
            </a:r>
            <a:r>
              <a:rPr lang="en-US" altLang="en-US" sz="2800" b="1" dirty="0" smtClean="0"/>
              <a:t> </a:t>
            </a:r>
            <a:r>
              <a:rPr lang="en-US" altLang="en-US" sz="2800" dirty="0" smtClean="0"/>
              <a:t>- (Trade Route)</a:t>
            </a:r>
          </a:p>
          <a:p>
            <a:pPr lvl="1">
              <a:lnSpc>
                <a:spcPct val="90000"/>
              </a:lnSpc>
              <a:buFontTx/>
              <a:buChar char="-"/>
            </a:pPr>
            <a:r>
              <a:rPr lang="en-US" altLang="en-US" sz="2600" dirty="0" smtClean="0"/>
              <a:t>opened </a:t>
            </a:r>
            <a:r>
              <a:rPr lang="en-US" altLang="en-US" sz="2600" dirty="0"/>
              <a:t>up trade with the west. As a result, new Chinese </a:t>
            </a:r>
            <a:r>
              <a:rPr lang="en-US" altLang="en-US" sz="2600" dirty="0" smtClean="0"/>
              <a:t>goods </a:t>
            </a:r>
            <a:r>
              <a:rPr lang="en-US" altLang="en-US" sz="2600" dirty="0"/>
              <a:t>moved  West and Western goods flowed into China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800" dirty="0"/>
              <a:t>                      ( Resulted in </a:t>
            </a:r>
            <a:r>
              <a:rPr lang="en-US" altLang="en-US" sz="2800" b="1" u="sng" dirty="0"/>
              <a:t>Cultural Diffusion</a:t>
            </a:r>
            <a:r>
              <a:rPr lang="en-US" altLang="en-US" sz="2800" dirty="0"/>
              <a:t>)                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2000" dirty="0"/>
          </a:p>
        </p:txBody>
      </p:sp>
    </p:spTree>
    <p:extLst>
      <p:ext uri="{BB962C8B-B14F-4D97-AF65-F5344CB8AC3E}">
        <p14:creationId xmlns:p14="http://schemas.microsoft.com/office/powerpoint/2010/main" val="1127595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407" y="168939"/>
            <a:ext cx="9404723" cy="1400530"/>
          </a:xfrm>
        </p:spPr>
        <p:txBody>
          <a:bodyPr/>
          <a:lstStyle/>
          <a:p>
            <a:r>
              <a:rPr lang="en-US" dirty="0" smtClean="0"/>
              <a:t>Silk Road</a:t>
            </a:r>
            <a:br>
              <a:rPr lang="en-US" dirty="0" smtClean="0"/>
            </a:br>
            <a:r>
              <a:rPr lang="en-US" dirty="0" smtClean="0"/>
              <a:t>What role does it play? </a:t>
            </a:r>
            <a:endParaRPr lang="en-US" dirty="0"/>
          </a:p>
        </p:txBody>
      </p:sp>
      <p:pic>
        <p:nvPicPr>
          <p:cNvPr id="6146" name="Picture 2" descr="https://encrypted-tbn3.gstatic.com/images?q=tbn:ANd9GcTVlvTUoeaHoTVLTD7M9pyAkfR4vLUzz6EMm0kfEklQQagx65Ffy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2676" y="1569469"/>
            <a:ext cx="7882758" cy="5129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89731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Maps of Ancient River Civilization </a:t>
            </a:r>
            <a:endParaRPr lang="en-US" dirty="0"/>
          </a:p>
        </p:txBody>
      </p:sp>
      <p:pic>
        <p:nvPicPr>
          <p:cNvPr id="1026" name="Picture 2" descr="http://images.classwell.com/mcd_xhtml_ebooks/2005_world_history/images/mcd_awh2005_0618376798_P27_f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9323" y="1359333"/>
            <a:ext cx="5484179" cy="5372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13689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Ancient River Valley Civilizations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Early government ruled by either one individual or council elder. </a:t>
            </a:r>
          </a:p>
          <a:p>
            <a:r>
              <a:rPr lang="en-US" dirty="0" smtClean="0"/>
              <a:t>Polytheistic Religion ( meaning many gods) </a:t>
            </a:r>
          </a:p>
          <a:p>
            <a:r>
              <a:rPr lang="en-US" dirty="0" smtClean="0"/>
              <a:t>Early systems of writing</a:t>
            </a:r>
          </a:p>
          <a:p>
            <a:r>
              <a:rPr lang="en-US" dirty="0" smtClean="0"/>
              <a:t>Developed a surplus of food, began to specialize in other jobs. </a:t>
            </a:r>
          </a:p>
          <a:p>
            <a:r>
              <a:rPr lang="en-US" dirty="0" smtClean="0"/>
              <a:t>Barter economy ( trading goods for goods)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66957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Mesopotamia</a:t>
            </a:r>
            <a:endParaRPr lang="en-US" dirty="0"/>
          </a:p>
        </p:txBody>
      </p:sp>
      <p:pic>
        <p:nvPicPr>
          <p:cNvPr id="2050" name="Picture 2" descr="http://www.mrdowling.com/images/603fertilecrescent_smal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3000" y="1853248"/>
            <a:ext cx="6390944" cy="4445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13969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1. Mesopotamia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646111" y="1513490"/>
            <a:ext cx="10720827" cy="4734909"/>
          </a:xfrm>
        </p:spPr>
        <p:txBody>
          <a:bodyPr>
            <a:normAutofit/>
          </a:bodyPr>
          <a:lstStyle/>
          <a:p>
            <a:pPr eaLnBrk="1" hangingPunct="1">
              <a:buFontTx/>
              <a:buNone/>
            </a:pPr>
            <a:r>
              <a:rPr lang="en-US" altLang="en-US" sz="2400" dirty="0"/>
              <a:t>-    “ Land between two Rivers ”</a:t>
            </a:r>
          </a:p>
          <a:p>
            <a:pPr eaLnBrk="1" hangingPunct="1">
              <a:buFontTx/>
              <a:buChar char="-"/>
            </a:pPr>
            <a:r>
              <a:rPr lang="en-US" altLang="en-US" sz="2400" dirty="0"/>
              <a:t>Area located in the Middle East</a:t>
            </a:r>
          </a:p>
          <a:p>
            <a:pPr eaLnBrk="1" hangingPunct="1">
              <a:buFontTx/>
              <a:buChar char="-"/>
            </a:pPr>
            <a:r>
              <a:rPr lang="en-US" altLang="en-US" sz="2400" b="1" u="sng" dirty="0"/>
              <a:t>Fertile Crescent </a:t>
            </a:r>
            <a:r>
              <a:rPr lang="en-US" altLang="en-US" sz="2400" dirty="0"/>
              <a:t>region- area of fertile land between the Tigris and Euphrates Rivers</a:t>
            </a:r>
          </a:p>
          <a:p>
            <a:pPr eaLnBrk="1" hangingPunct="1">
              <a:buFontTx/>
              <a:buChar char="-"/>
            </a:pPr>
            <a:r>
              <a:rPr lang="en-US" altLang="en-US" sz="2400" dirty="0" smtClean="0"/>
              <a:t>First </a:t>
            </a:r>
            <a:r>
              <a:rPr lang="en-US" altLang="en-US" sz="2400" dirty="0"/>
              <a:t>Civilization </a:t>
            </a:r>
            <a:r>
              <a:rPr lang="en-US" altLang="en-US" sz="2400" dirty="0" smtClean="0"/>
              <a:t>– Sumerians</a:t>
            </a:r>
            <a:endParaRPr lang="en-US" altLang="en-US" sz="2400" dirty="0"/>
          </a:p>
          <a:p>
            <a:pPr eaLnBrk="1" hangingPunct="1">
              <a:buFontTx/>
              <a:buChar char="-"/>
            </a:pPr>
            <a:r>
              <a:rPr lang="en-US" altLang="en-US" sz="2400" dirty="0"/>
              <a:t>System of </a:t>
            </a:r>
            <a:r>
              <a:rPr lang="en-US" altLang="en-US" sz="2400" dirty="0" smtClean="0"/>
              <a:t>writing - </a:t>
            </a:r>
            <a:r>
              <a:rPr lang="en-US" altLang="en-US" sz="2400" b="1" u="sng" dirty="0"/>
              <a:t>Cuneiform</a:t>
            </a:r>
            <a:r>
              <a:rPr lang="en-US" altLang="en-US" sz="2400" dirty="0"/>
              <a:t> ( wedge-shaped writing)</a:t>
            </a:r>
          </a:p>
          <a:p>
            <a:pPr eaLnBrk="1" hangingPunct="1">
              <a:buFontTx/>
              <a:buChar char="-"/>
            </a:pPr>
            <a:r>
              <a:rPr lang="en-US" altLang="en-US" sz="2400" b="1" u="sng" dirty="0" smtClean="0"/>
              <a:t>Hammurabi’s Code </a:t>
            </a:r>
            <a:r>
              <a:rPr lang="en-US" altLang="en-US" sz="2400" dirty="0" smtClean="0"/>
              <a:t>(1</a:t>
            </a:r>
            <a:r>
              <a:rPr lang="en-US" altLang="en-US" sz="2400" baseline="30000" dirty="0" smtClean="0"/>
              <a:t>st</a:t>
            </a:r>
            <a:r>
              <a:rPr lang="en-US" altLang="en-US" sz="2400" dirty="0" smtClean="0"/>
              <a:t>  </a:t>
            </a:r>
            <a:r>
              <a:rPr lang="en-US" altLang="en-US" sz="2400" dirty="0"/>
              <a:t>written law code</a:t>
            </a:r>
            <a:r>
              <a:rPr lang="en-US" altLang="en-US" sz="2400" dirty="0" smtClean="0"/>
              <a:t>)</a:t>
            </a:r>
          </a:p>
          <a:p>
            <a:pPr lvl="1">
              <a:buFontTx/>
              <a:buChar char="-"/>
            </a:pPr>
            <a:r>
              <a:rPr lang="en-US" altLang="en-US" sz="2200" dirty="0" smtClean="0"/>
              <a:t>“Eye for </a:t>
            </a:r>
            <a:r>
              <a:rPr lang="en-US" altLang="en-US" sz="2200" smtClean="0"/>
              <a:t>an Eye”</a:t>
            </a:r>
            <a:endParaRPr lang="en-US" altLang="en-US" sz="2200" dirty="0"/>
          </a:p>
          <a:p>
            <a:pPr eaLnBrk="1" hangingPunct="1">
              <a:buFontTx/>
              <a:buNone/>
            </a:pPr>
            <a:endParaRPr lang="en-US" altLang="en-US" sz="2000" dirty="0"/>
          </a:p>
        </p:txBody>
      </p:sp>
    </p:spTree>
    <p:extLst>
      <p:ext uri="{BB962C8B-B14F-4D97-AF65-F5344CB8AC3E}">
        <p14:creationId xmlns:p14="http://schemas.microsoft.com/office/powerpoint/2010/main" val="4177324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Ancient </a:t>
            </a:r>
            <a:r>
              <a:rPr lang="en-US" dirty="0" err="1" smtClean="0"/>
              <a:t>Egpyt</a:t>
            </a:r>
            <a:endParaRPr lang="en-US" dirty="0"/>
          </a:p>
        </p:txBody>
      </p:sp>
      <p:pic>
        <p:nvPicPr>
          <p:cNvPr id="3074" name="Picture 2" descr="http://www.mummies2pyramids.info/images/ancient-egyptian-cities-7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4223" y="452718"/>
            <a:ext cx="3676650" cy="6257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23165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2. Egypt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2209800" y="1981200"/>
            <a:ext cx="7772400" cy="4572000"/>
          </a:xfrm>
        </p:spPr>
        <p:txBody>
          <a:bodyPr>
            <a:normAutofit/>
          </a:bodyPr>
          <a:lstStyle/>
          <a:p>
            <a:pPr eaLnBrk="1" hangingPunct="1">
              <a:buFontTx/>
              <a:buChar char="-"/>
            </a:pPr>
            <a:r>
              <a:rPr lang="en-US" altLang="en-US" sz="2800" dirty="0"/>
              <a:t>located in North Africa</a:t>
            </a:r>
          </a:p>
          <a:p>
            <a:pPr eaLnBrk="1" hangingPunct="1">
              <a:buFontTx/>
              <a:buChar char="-"/>
            </a:pPr>
            <a:r>
              <a:rPr lang="en-US" altLang="en-US" sz="2800" dirty="0"/>
              <a:t>settled along the Nile River</a:t>
            </a:r>
          </a:p>
          <a:p>
            <a:pPr eaLnBrk="1" hangingPunct="1">
              <a:buFontTx/>
              <a:buChar char="-"/>
            </a:pPr>
            <a:r>
              <a:rPr lang="en-US" altLang="en-US" sz="2800" dirty="0"/>
              <a:t>Polytheistic religion</a:t>
            </a:r>
          </a:p>
          <a:p>
            <a:pPr eaLnBrk="1" hangingPunct="1">
              <a:buFontTx/>
              <a:buChar char="-"/>
            </a:pPr>
            <a:r>
              <a:rPr lang="en-US" altLang="en-US" sz="2800" dirty="0" smtClean="0"/>
              <a:t>Egyptian </a:t>
            </a:r>
            <a:r>
              <a:rPr lang="en-US" altLang="en-US" sz="2800" dirty="0"/>
              <a:t>ruler was known as a </a:t>
            </a:r>
            <a:r>
              <a:rPr lang="en-US" altLang="en-US" sz="2800" b="1" u="sng" dirty="0" smtClean="0"/>
              <a:t>Pharaoh ( also a god) </a:t>
            </a:r>
            <a:endParaRPr lang="en-US" altLang="en-US" sz="2800" b="1" u="sng" dirty="0"/>
          </a:p>
          <a:p>
            <a:pPr eaLnBrk="1" hangingPunct="1">
              <a:buFontTx/>
              <a:buChar char="-"/>
            </a:pPr>
            <a:r>
              <a:rPr lang="en-US" altLang="en-US" sz="2800" dirty="0"/>
              <a:t>System of writing known as </a:t>
            </a:r>
            <a:r>
              <a:rPr lang="en-US" altLang="en-US" sz="2800" b="1" u="sng" dirty="0"/>
              <a:t>Hieroglyphics</a:t>
            </a:r>
          </a:p>
          <a:p>
            <a:pPr eaLnBrk="1" hangingPunct="1">
              <a:buFontTx/>
              <a:buChar char="-"/>
            </a:pPr>
            <a:r>
              <a:rPr lang="en-US" altLang="en-US" sz="2800" dirty="0"/>
              <a:t>Built pyramids that served as tombs for the pharaohs and later for wealthy </a:t>
            </a:r>
            <a:r>
              <a:rPr lang="en-US" altLang="en-US" sz="2800" dirty="0" smtClean="0"/>
              <a:t>individuals</a:t>
            </a:r>
            <a:endParaRPr lang="en-US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240661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Indus River Valley Civilization</a:t>
            </a:r>
            <a:endParaRPr lang="en-US" dirty="0"/>
          </a:p>
        </p:txBody>
      </p:sp>
      <p:pic>
        <p:nvPicPr>
          <p:cNvPr id="4098" name="Picture 2" descr="https://745515a37222097b0902-74ef300a2b2b2d9e236c9459912aaf20.ssl.cf2.rackcdn.com/a80da09dcbc7aca86a3207b679231aba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4634" y="1934241"/>
            <a:ext cx="5325351" cy="3785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41101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3. Indus River Valley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Char char="-"/>
            </a:pPr>
            <a:r>
              <a:rPr lang="en-US" altLang="en-US" sz="2400" dirty="0"/>
              <a:t>located in India along the Indus River Valley</a:t>
            </a:r>
          </a:p>
          <a:p>
            <a:pPr eaLnBrk="1" hangingPunct="1">
              <a:buFontTx/>
              <a:buChar char="-"/>
            </a:pPr>
            <a:r>
              <a:rPr lang="en-US" altLang="en-US" sz="2400" dirty="0"/>
              <a:t>Two main cities- Harappa and Mohenjo-Daro</a:t>
            </a:r>
          </a:p>
          <a:p>
            <a:pPr eaLnBrk="1" hangingPunct="1">
              <a:buFontTx/>
              <a:buChar char="-"/>
            </a:pPr>
            <a:r>
              <a:rPr lang="en-US" altLang="en-US" sz="2400" b="1" u="sng" dirty="0"/>
              <a:t>Monsoons</a:t>
            </a:r>
            <a:r>
              <a:rPr lang="en-US" altLang="en-US" sz="2400" dirty="0"/>
              <a:t>- seasonal winds that brought rain in spring and summer, brought dry air in Fall and </a:t>
            </a:r>
            <a:r>
              <a:rPr lang="en-US" altLang="en-US" sz="2400" dirty="0" smtClean="0"/>
              <a:t>Winter</a:t>
            </a:r>
          </a:p>
          <a:p>
            <a:pPr eaLnBrk="1" hangingPunct="1">
              <a:buFontTx/>
              <a:buChar char="-"/>
            </a:pPr>
            <a:r>
              <a:rPr lang="en-US" altLang="en-US" sz="2400" dirty="0" smtClean="0"/>
              <a:t>Complex cities with grids and sewage. </a:t>
            </a:r>
            <a:endParaRPr lang="en-US" altLang="en-US" sz="2400" dirty="0"/>
          </a:p>
          <a:p>
            <a:pPr eaLnBrk="1" hangingPunct="1">
              <a:buFontTx/>
              <a:buChar char="-"/>
            </a:pPr>
            <a:endParaRPr lang="en-US" altLang="en-US" sz="2000" dirty="0"/>
          </a:p>
          <a:p>
            <a:pPr algn="ctr" eaLnBrk="1" hangingPunct="1">
              <a:buFontTx/>
              <a:buNone/>
            </a:pPr>
            <a:endParaRPr lang="en-US" altLang="en-US" sz="2000" u="sng" dirty="0"/>
          </a:p>
          <a:p>
            <a:pPr eaLnBrk="1" hangingPunct="1">
              <a:buFontTx/>
              <a:buNone/>
            </a:pPr>
            <a:endParaRPr lang="en-US" altLang="en-US" sz="2000" u="sng" dirty="0"/>
          </a:p>
          <a:p>
            <a:pPr eaLnBrk="1" hangingPunct="1">
              <a:buFontTx/>
              <a:buNone/>
            </a:pPr>
            <a:endParaRPr lang="en-US" altLang="en-US" sz="2000" u="sng" dirty="0"/>
          </a:p>
        </p:txBody>
      </p:sp>
    </p:spTree>
    <p:extLst>
      <p:ext uri="{BB962C8B-B14F-4D97-AF65-F5344CB8AC3E}">
        <p14:creationId xmlns:p14="http://schemas.microsoft.com/office/powerpoint/2010/main" val="1226493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293</Words>
  <Application>Microsoft Office PowerPoint</Application>
  <PresentationFormat>Widescreen</PresentationFormat>
  <Paragraphs>46</Paragraphs>
  <Slides>12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Century Gothic</vt:lpstr>
      <vt:lpstr>Times New Roman</vt:lpstr>
      <vt:lpstr>Wingdings 3</vt:lpstr>
      <vt:lpstr>Ion</vt:lpstr>
      <vt:lpstr>Ancient River Civilization </vt:lpstr>
      <vt:lpstr>Maps of Ancient River Civilization </vt:lpstr>
      <vt:lpstr>Ancient River Valley Civilizations</vt:lpstr>
      <vt:lpstr>Mesopotamia</vt:lpstr>
      <vt:lpstr>1. Mesopotamia</vt:lpstr>
      <vt:lpstr>Ancient Egpyt</vt:lpstr>
      <vt:lpstr>2. Egypt</vt:lpstr>
      <vt:lpstr>Indus River Valley Civilization</vt:lpstr>
      <vt:lpstr>3. Indus River Valley</vt:lpstr>
      <vt:lpstr>Chinese River Valley Civilization</vt:lpstr>
      <vt:lpstr>4. China</vt:lpstr>
      <vt:lpstr>Silk Road What role does it play?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Miller, Calvin D.</dc:creator>
  <cp:lastModifiedBy>Zapata, Samantha C.</cp:lastModifiedBy>
  <cp:revision>2</cp:revision>
  <dcterms:created xsi:type="dcterms:W3CDTF">2016-02-02T14:38:27Z</dcterms:created>
  <dcterms:modified xsi:type="dcterms:W3CDTF">2017-08-06T17:50:01Z</dcterms:modified>
</cp:coreProperties>
</file>