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10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9/15/2017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9/15/2017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9/15/2017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795" y="207510"/>
            <a:ext cx="10716322" cy="1499616"/>
          </a:xfrm>
        </p:spPr>
        <p:txBody>
          <a:bodyPr>
            <a:normAutofit/>
          </a:bodyPr>
          <a:lstStyle/>
          <a:p>
            <a:pPr algn="ctr"/>
            <a:r>
              <a:rPr lang="en-US" sz="3200" u="sng" dirty="0" smtClean="0"/>
              <a:t>Do Now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What </a:t>
            </a:r>
            <a:r>
              <a:rPr lang="en-US" sz="3200" dirty="0"/>
              <a:t>does this painting tell us </a:t>
            </a:r>
            <a:r>
              <a:rPr lang="en-US" sz="3200" dirty="0" smtClean="0"/>
              <a:t>about the </a:t>
            </a:r>
            <a:r>
              <a:rPr lang="en-US" sz="3200" dirty="0"/>
              <a:t>three predominant social classes of </a:t>
            </a:r>
            <a:r>
              <a:rPr lang="en-US" sz="3200" dirty="0" smtClean="0"/>
              <a:t>the </a:t>
            </a:r>
            <a:r>
              <a:rPr lang="en-US" sz="3200" dirty="0"/>
              <a:t>Medieval Ages?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8684" y="1707126"/>
            <a:ext cx="5018313" cy="51508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36997" y="5490957"/>
            <a:ext cx="31752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Cleric, Knight, and Peasant. </a:t>
            </a:r>
            <a:endParaRPr lang="en-US" dirty="0" smtClean="0"/>
          </a:p>
          <a:p>
            <a:r>
              <a:rPr lang="en-US" dirty="0" smtClean="0"/>
              <a:t>Li </a:t>
            </a:r>
            <a:r>
              <a:rPr lang="en-US" dirty="0"/>
              <a:t>Livres </a:t>
            </a:r>
            <a:r>
              <a:rPr lang="en-US" dirty="0" err="1"/>
              <a:t>dou</a:t>
            </a:r>
            <a:r>
              <a:rPr lang="en-US" dirty="0"/>
              <a:t> </a:t>
            </a:r>
            <a:r>
              <a:rPr lang="en-US" dirty="0" err="1"/>
              <a:t>Sante</a:t>
            </a:r>
            <a:r>
              <a:rPr lang="en-US" dirty="0"/>
              <a:t>, 13th century.</a:t>
            </a:r>
          </a:p>
        </p:txBody>
      </p:sp>
    </p:spTree>
    <p:extLst>
      <p:ext uri="{BB962C8B-B14F-4D97-AF65-F5344CB8AC3E}">
        <p14:creationId xmlns:p14="http://schemas.microsoft.com/office/powerpoint/2010/main" val="313409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Medieval </a:t>
            </a:r>
            <a:r>
              <a:rPr lang="en-US" dirty="0" err="1" smtClean="0"/>
              <a:t>europe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500-1450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66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15844" y="1628180"/>
            <a:ext cx="987998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Garamond-Bold"/>
              </a:rPr>
              <a:t>Document 1</a:t>
            </a:r>
          </a:p>
          <a:p>
            <a:r>
              <a:rPr lang="en-US" sz="2000" dirty="0">
                <a:latin typeface="Garamond" panose="02020404030301010803" pitchFamily="18" charset="0"/>
              </a:rPr>
              <a:t>This excerpt describes Europe in the ninth and tenth centuries.</a:t>
            </a:r>
          </a:p>
          <a:p>
            <a:endParaRPr lang="en-US" sz="1400" dirty="0" smtClean="0">
              <a:latin typeface="ArialMT"/>
            </a:endParaRPr>
          </a:p>
          <a:p>
            <a:r>
              <a:rPr lang="en-US" sz="1400" dirty="0" smtClean="0">
                <a:latin typeface="ArialMT"/>
              </a:rPr>
              <a:t>The </a:t>
            </a:r>
            <a:r>
              <a:rPr lang="en-US" sz="1400" dirty="0">
                <a:latin typeface="ArialMT"/>
              </a:rPr>
              <a:t>barbarians have broken through the ramparts [defensive wall]. The Saracen [Moors] invasions have</a:t>
            </a:r>
          </a:p>
          <a:p>
            <a:r>
              <a:rPr lang="en-US" sz="1400" dirty="0">
                <a:latin typeface="ArialMT"/>
              </a:rPr>
              <a:t>spread in successive waves over the South. The Hungarians swarm over the Eastern provinces…they</a:t>
            </a:r>
          </a:p>
          <a:p>
            <a:r>
              <a:rPr lang="en-US" sz="1400" dirty="0">
                <a:latin typeface="ArialMT"/>
              </a:rPr>
              <a:t>sacked town and village, and laid waste in the fields. They burned down the churches and then departed</a:t>
            </a:r>
          </a:p>
          <a:p>
            <a:r>
              <a:rPr lang="en-US" sz="1400" dirty="0">
                <a:latin typeface="ArialMT"/>
              </a:rPr>
              <a:t>with a crowd of captives…. There is no longer any trade, only unceasing terror…. The peasant has</a:t>
            </a:r>
          </a:p>
          <a:p>
            <a:r>
              <a:rPr lang="en-US" sz="1400" dirty="0">
                <a:latin typeface="ArialMT"/>
              </a:rPr>
              <a:t>abandoned his ravaged fields to avoid the violence of anarchy. The people have gone to cower [crouch</a:t>
            </a:r>
          </a:p>
          <a:p>
            <a:r>
              <a:rPr lang="en-US" sz="1400" dirty="0">
                <a:latin typeface="ArialMT"/>
              </a:rPr>
              <a:t>down in fear] in the depths of the forests or in inaccessible regions, or have taken refuge in the high</a:t>
            </a:r>
          </a:p>
          <a:p>
            <a:r>
              <a:rPr lang="en-US" sz="1400" dirty="0">
                <a:latin typeface="ArialMT"/>
              </a:rPr>
              <a:t>mountains…Society has no longer any government.</a:t>
            </a:r>
          </a:p>
          <a:p>
            <a:r>
              <a:rPr lang="en-US" sz="1200" dirty="0">
                <a:latin typeface="Garamond" panose="02020404030301010803" pitchFamily="18" charset="0"/>
              </a:rPr>
              <a:t>Source: </a:t>
            </a:r>
            <a:r>
              <a:rPr lang="en-US" sz="1200" i="1" dirty="0">
                <a:latin typeface="Garamond-Italic"/>
              </a:rPr>
              <a:t>The Middle Ages</a:t>
            </a:r>
            <a:r>
              <a:rPr lang="en-US" sz="1200" dirty="0">
                <a:latin typeface="Garamond" panose="02020404030301010803" pitchFamily="18" charset="0"/>
              </a:rPr>
              <a:t>, Frantz </a:t>
            </a:r>
            <a:r>
              <a:rPr lang="en-US" sz="1200" dirty="0" err="1">
                <a:latin typeface="Garamond" panose="02020404030301010803" pitchFamily="18" charset="0"/>
              </a:rPr>
              <a:t>Funck</a:t>
            </a:r>
            <a:r>
              <a:rPr lang="en-US" sz="1200" dirty="0">
                <a:latin typeface="Garamond" panose="02020404030301010803" pitchFamily="18" charset="0"/>
              </a:rPr>
              <a:t>-Brentano, Heinemann, 1922 (adapted)</a:t>
            </a:r>
          </a:p>
          <a:p>
            <a:endParaRPr lang="en-US" sz="2000" b="1" dirty="0" smtClean="0">
              <a:latin typeface="Garamond-Bold"/>
            </a:endParaRPr>
          </a:p>
          <a:p>
            <a:endParaRPr lang="en-US" sz="2000" b="1" dirty="0" smtClean="0">
              <a:latin typeface="Garamond-Bold"/>
            </a:endParaRPr>
          </a:p>
          <a:p>
            <a:endParaRPr lang="en-US" sz="2000" b="1" dirty="0">
              <a:latin typeface="Garamond-Bold"/>
            </a:endParaRPr>
          </a:p>
          <a:p>
            <a:r>
              <a:rPr lang="en-US" sz="2000" b="1" dirty="0" smtClean="0">
                <a:latin typeface="Garamond-Bold"/>
              </a:rPr>
              <a:t>According </a:t>
            </a:r>
            <a:r>
              <a:rPr lang="en-US" sz="2000" b="1" dirty="0">
                <a:latin typeface="Garamond-Bold"/>
              </a:rPr>
              <a:t>to the author, what were conditions like in Europe during the 800s?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315844" y="2419815"/>
            <a:ext cx="9177454" cy="179534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7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273" y="1262940"/>
            <a:ext cx="4866750" cy="4176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05681" y="748023"/>
            <a:ext cx="16321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Garamond-Bold"/>
              </a:rPr>
              <a:t>Document</a:t>
            </a:r>
            <a:r>
              <a:rPr lang="en-US" b="1" dirty="0">
                <a:latin typeface="Garamond-Bold"/>
              </a:rPr>
              <a:t> 2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805681" y="5662588"/>
            <a:ext cx="85984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Garamond-Bold"/>
              </a:rPr>
              <a:t>Explain the mutual obligations (s) as </a:t>
            </a:r>
            <a:r>
              <a:rPr lang="en-US" sz="2000" b="1" dirty="0" smtClean="0">
                <a:latin typeface="Garamond-Bold"/>
              </a:rPr>
              <a:t>illustrated in </a:t>
            </a:r>
            <a:r>
              <a:rPr lang="en-US" sz="2000" b="1" dirty="0">
                <a:latin typeface="Garamond-Bold"/>
              </a:rPr>
              <a:t>this diagram.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114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0448" y="1685052"/>
            <a:ext cx="1010300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Garamond-Bold"/>
              </a:rPr>
              <a:t>Document 3</a:t>
            </a:r>
          </a:p>
          <a:p>
            <a:r>
              <a:rPr lang="en-US" sz="2000" dirty="0">
                <a:latin typeface="Garamond" panose="02020404030301010803" pitchFamily="18" charset="0"/>
              </a:rPr>
              <a:t>This excerpt describes the honor code medieval knights were expected to abide by.</a:t>
            </a:r>
          </a:p>
          <a:p>
            <a:endParaRPr lang="en-US" sz="1400" b="1" dirty="0" smtClean="0">
              <a:latin typeface="Arial-BoldMT"/>
            </a:endParaRPr>
          </a:p>
          <a:p>
            <a:endParaRPr lang="en-US" sz="1400" b="1" dirty="0" smtClean="0">
              <a:latin typeface="Arial-BoldMT"/>
            </a:endParaRPr>
          </a:p>
          <a:p>
            <a:r>
              <a:rPr lang="en-US" sz="1400" b="1" dirty="0" smtClean="0">
                <a:latin typeface="Arial-BoldMT"/>
              </a:rPr>
              <a:t>The </a:t>
            </a:r>
            <a:r>
              <a:rPr lang="en-US" sz="1400" b="1" dirty="0">
                <a:latin typeface="Arial-BoldMT"/>
              </a:rPr>
              <a:t>Code of Chivalry</a:t>
            </a:r>
          </a:p>
          <a:p>
            <a:r>
              <a:rPr lang="en-US" sz="1400" dirty="0">
                <a:latin typeface="ArialMT"/>
              </a:rPr>
              <a:t>With great ceremony each knight took the vows of true knighthood, solemnly promising to do no wicked</a:t>
            </a:r>
          </a:p>
          <a:p>
            <a:r>
              <a:rPr lang="en-US" sz="1400" dirty="0">
                <a:latin typeface="ArialMT"/>
              </a:rPr>
              <a:t>deed, to be loyal to the King, to give mercy to those asking it, always to be courteous and helpful to ladies,</a:t>
            </a:r>
          </a:p>
          <a:p>
            <a:r>
              <a:rPr lang="en-US" sz="1400" dirty="0">
                <a:latin typeface="ArialMT"/>
              </a:rPr>
              <a:t>and to fight in no wrongful quarrel for worldly gain, upon pain of death or loss of knighthood and King</a:t>
            </a:r>
          </a:p>
          <a:p>
            <a:r>
              <a:rPr lang="en-US" sz="1400" dirty="0">
                <a:latin typeface="ArialMT"/>
              </a:rPr>
              <a:t>Arthur’s </a:t>
            </a:r>
            <a:r>
              <a:rPr lang="en-US" sz="1400" dirty="0" err="1">
                <a:latin typeface="ArialMT"/>
              </a:rPr>
              <a:t>favour</a:t>
            </a:r>
            <a:r>
              <a:rPr lang="en-US" sz="1400" dirty="0">
                <a:latin typeface="ArialMT"/>
              </a:rPr>
              <a:t>…. To dishonor knighthood was the greatest disgrace; to prove themselves worthy of</a:t>
            </a:r>
          </a:p>
          <a:p>
            <a:r>
              <a:rPr lang="en-US" sz="1400" dirty="0">
                <a:latin typeface="ArialMT"/>
              </a:rPr>
              <a:t>knightly </a:t>
            </a:r>
            <a:r>
              <a:rPr lang="en-US" sz="1400" dirty="0" err="1">
                <a:latin typeface="ArialMT"/>
              </a:rPr>
              <a:t>honour</a:t>
            </a:r>
            <a:r>
              <a:rPr lang="en-US" sz="1400" dirty="0">
                <a:latin typeface="ArialMT"/>
              </a:rPr>
              <a:t> by [being] strong, brave, courteous, loyal bearing under great difficulties was the highest</a:t>
            </a:r>
          </a:p>
          <a:p>
            <a:r>
              <a:rPr lang="en-US" sz="1400" dirty="0">
                <a:latin typeface="ArialMT"/>
              </a:rPr>
              <a:t>end [goal] of living.</a:t>
            </a:r>
          </a:p>
          <a:p>
            <a:r>
              <a:rPr lang="en-US" sz="1200" dirty="0">
                <a:latin typeface="Garamond" panose="02020404030301010803" pitchFamily="18" charset="0"/>
              </a:rPr>
              <a:t>Source: Le </a:t>
            </a:r>
            <a:r>
              <a:rPr lang="en-US" sz="1200" dirty="0" err="1">
                <a:latin typeface="Garamond" panose="02020404030301010803" pitchFamily="18" charset="0"/>
              </a:rPr>
              <a:t>Morte</a:t>
            </a:r>
            <a:r>
              <a:rPr lang="en-US" sz="1200" dirty="0">
                <a:latin typeface="Garamond" panose="02020404030301010803" pitchFamily="18" charset="0"/>
              </a:rPr>
              <a:t> </a:t>
            </a:r>
            <a:r>
              <a:rPr lang="en-US" sz="1200" dirty="0" err="1">
                <a:latin typeface="Garamond" panose="02020404030301010803" pitchFamily="18" charset="0"/>
              </a:rPr>
              <a:t>d’Arthur</a:t>
            </a:r>
            <a:r>
              <a:rPr lang="en-US" sz="1200" dirty="0">
                <a:latin typeface="Garamond" panose="02020404030301010803" pitchFamily="18" charset="0"/>
              </a:rPr>
              <a:t> by Sir Malory, circa 1470 (adapted)</a:t>
            </a:r>
          </a:p>
          <a:p>
            <a:endParaRPr lang="en-US" sz="2000" b="1" dirty="0" smtClean="0">
              <a:latin typeface="Garamond-Bold"/>
            </a:endParaRPr>
          </a:p>
          <a:p>
            <a:endParaRPr lang="en-US" sz="2000" b="1" dirty="0">
              <a:latin typeface="Garamond-Bold"/>
            </a:endParaRPr>
          </a:p>
          <a:p>
            <a:endParaRPr lang="en-US" sz="2000" b="1" dirty="0" smtClean="0">
              <a:latin typeface="Garamond-Bold"/>
            </a:endParaRPr>
          </a:p>
          <a:p>
            <a:r>
              <a:rPr lang="en-US" sz="2000" b="1" dirty="0" smtClean="0">
                <a:latin typeface="Garamond-Bold"/>
              </a:rPr>
              <a:t>According </a:t>
            </a:r>
            <a:r>
              <a:rPr lang="en-US" sz="2000" b="1" dirty="0">
                <a:latin typeface="Garamond-Bold"/>
              </a:rPr>
              <a:t>to this document, what are the main characteristics of chivalry?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360448" y="2653990"/>
            <a:ext cx="8675650" cy="19403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098" y="204091"/>
            <a:ext cx="1929054" cy="24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5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616" y="1110341"/>
            <a:ext cx="7718927" cy="46661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11616" y="572830"/>
            <a:ext cx="16530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>
                <a:solidFill>
                  <a:prstClr val="black"/>
                </a:solidFill>
                <a:latin typeface="Garamond-Bold"/>
              </a:rPr>
              <a:t>Document </a:t>
            </a:r>
            <a:r>
              <a:rPr lang="en-US" sz="2000" b="1" dirty="0" smtClean="0">
                <a:solidFill>
                  <a:prstClr val="black"/>
                </a:solidFill>
                <a:latin typeface="Garamond-Bold"/>
              </a:rPr>
              <a:t>4</a:t>
            </a:r>
            <a:endParaRPr lang="en-US" sz="2000" b="1" dirty="0">
              <a:solidFill>
                <a:prstClr val="black"/>
              </a:solidFill>
              <a:latin typeface="Garamond-Bol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11616" y="5775403"/>
            <a:ext cx="7080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Garamond-Bold"/>
              </a:rPr>
              <a:t>Based on this </a:t>
            </a:r>
            <a:r>
              <a:rPr lang="en-US" b="1" dirty="0" smtClean="0">
                <a:latin typeface="Garamond-Bold"/>
              </a:rPr>
              <a:t>diagram, state </a:t>
            </a:r>
            <a:r>
              <a:rPr lang="en-US" i="1" dirty="0">
                <a:latin typeface="Garamond-Italic"/>
              </a:rPr>
              <a:t>one </a:t>
            </a:r>
            <a:r>
              <a:rPr lang="en-US" b="1" dirty="0" smtClean="0">
                <a:latin typeface="Garamond-Bold"/>
              </a:rPr>
              <a:t>economic characteristic </a:t>
            </a:r>
            <a:r>
              <a:rPr lang="en-US" b="1" dirty="0">
                <a:latin typeface="Garamond-Bold"/>
              </a:rPr>
              <a:t>of </a:t>
            </a:r>
            <a:r>
              <a:rPr lang="en-US" b="1" dirty="0" smtClean="0">
                <a:latin typeface="Garamond-Bold"/>
              </a:rPr>
              <a:t>the medieval </a:t>
            </a:r>
            <a:r>
              <a:rPr lang="en-US" b="1" dirty="0">
                <a:latin typeface="Garamond-Bold"/>
              </a:rPr>
              <a:t>manor.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872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3628" y="2073887"/>
            <a:ext cx="9525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Garamond-Bold"/>
              </a:rPr>
              <a:t>Document </a:t>
            </a:r>
            <a:r>
              <a:rPr lang="en-US" sz="2000" b="1" dirty="0" smtClean="0">
                <a:latin typeface="Garamond-Bold"/>
              </a:rPr>
              <a:t>5</a:t>
            </a:r>
            <a:endParaRPr lang="en-US" sz="2000" b="1" dirty="0">
              <a:latin typeface="Garamond-Bold"/>
            </a:endParaRPr>
          </a:p>
          <a:p>
            <a:r>
              <a:rPr lang="en-US" sz="2000" dirty="0">
                <a:latin typeface="Garamond" panose="02020404030301010803" pitchFamily="18" charset="0"/>
              </a:rPr>
              <a:t>Tenants on a manor owed services to their lord. Some of these services are listed below</a:t>
            </a:r>
            <a:r>
              <a:rPr lang="en-US" sz="2000" dirty="0" smtClean="0">
                <a:latin typeface="Garamond" panose="02020404030301010803" pitchFamily="18" charset="0"/>
              </a:rPr>
              <a:t>.</a:t>
            </a:r>
          </a:p>
          <a:p>
            <a:endParaRPr lang="en-US" sz="2000" dirty="0">
              <a:latin typeface="Garamond" panose="02020404030301010803" pitchFamily="18" charset="0"/>
            </a:endParaRPr>
          </a:p>
          <a:p>
            <a:r>
              <a:rPr lang="en-US" sz="1400" dirty="0">
                <a:latin typeface="ArialMT"/>
              </a:rPr>
              <a:t>. . . To carry manure for two days, with a cart and two oxen, receiving food as before [3 meals each day];</a:t>
            </a:r>
          </a:p>
          <a:p>
            <a:r>
              <a:rPr lang="en-US" sz="1400" dirty="0">
                <a:latin typeface="ArialMT"/>
              </a:rPr>
              <a:t>To find a man to mow for two days receiving food as above; it is estimated that he can mow 1 1/2 acres in</a:t>
            </a:r>
          </a:p>
          <a:p>
            <a:r>
              <a:rPr lang="en-US" sz="1400" dirty="0">
                <a:latin typeface="ArialMT"/>
              </a:rPr>
              <a:t>the two days;</a:t>
            </a:r>
          </a:p>
          <a:p>
            <a:r>
              <a:rPr lang="en-US" sz="1400" dirty="0">
                <a:latin typeface="ArialMT"/>
              </a:rPr>
              <a:t>To gather and lift the hay so mown, receiving 2 meals for one man;</a:t>
            </a:r>
          </a:p>
          <a:p>
            <a:r>
              <a:rPr lang="en-US" sz="1400" dirty="0">
                <a:latin typeface="ArialMT"/>
              </a:rPr>
              <a:t>To carry the lord’s hay for one day with a cart and three of the tenant’s own beasts, receiving 3 meals as</a:t>
            </a:r>
          </a:p>
          <a:p>
            <a:r>
              <a:rPr lang="en-US" sz="1400" dirty="0">
                <a:latin typeface="ArialMT"/>
              </a:rPr>
              <a:t>before;</a:t>
            </a:r>
          </a:p>
          <a:p>
            <a:r>
              <a:rPr lang="en-US" sz="1400" dirty="0">
                <a:latin typeface="ArialMT"/>
              </a:rPr>
              <a:t>To carry beans or oats for two days in the autumn, and wood for two days in the summer, in the same</a:t>
            </a:r>
          </a:p>
          <a:p>
            <a:r>
              <a:rPr lang="en-US" sz="1400" dirty="0">
                <a:latin typeface="ArialMT"/>
              </a:rPr>
              <a:t>manner and with the same food as before; . . .</a:t>
            </a:r>
          </a:p>
          <a:p>
            <a:r>
              <a:rPr lang="en-US" sz="1200" i="1" dirty="0">
                <a:latin typeface="Garamond-Italic"/>
              </a:rPr>
              <a:t>Source: S. R. </a:t>
            </a:r>
            <a:r>
              <a:rPr lang="en-US" sz="1200" i="1" dirty="0" err="1">
                <a:latin typeface="Garamond-Italic"/>
              </a:rPr>
              <a:t>Scargill</a:t>
            </a:r>
            <a:r>
              <a:rPr lang="en-US" sz="1200" i="1" dirty="0">
                <a:latin typeface="Garamond-Italic"/>
              </a:rPr>
              <a:t>-Bird, ed., </a:t>
            </a:r>
            <a:r>
              <a:rPr lang="en-US" sz="1200" i="1" dirty="0" err="1">
                <a:latin typeface="Garamond-Italic"/>
              </a:rPr>
              <a:t>Custumals</a:t>
            </a:r>
            <a:r>
              <a:rPr lang="en-US" sz="1200" i="1" dirty="0">
                <a:latin typeface="Garamond-Italic"/>
              </a:rPr>
              <a:t> of Battle Abbey in the Reigns of Edward I and Edward II (1283–1312), The Camden Society (adapted</a:t>
            </a:r>
            <a:r>
              <a:rPr lang="en-US" sz="1050" i="1" dirty="0">
                <a:latin typeface="Garamond-Italic"/>
              </a:rPr>
              <a:t>)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273628" y="3037945"/>
            <a:ext cx="9416142" cy="214448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28056" y="5339018"/>
            <a:ext cx="94161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Garamond-Bold"/>
              </a:rPr>
              <a:t>Based on the </a:t>
            </a:r>
            <a:r>
              <a:rPr lang="en-US" sz="1600" i="1" dirty="0" err="1">
                <a:latin typeface="Garamond-Italic"/>
              </a:rPr>
              <a:t>Custumals</a:t>
            </a:r>
            <a:r>
              <a:rPr lang="en-US" sz="1600" i="1" dirty="0">
                <a:latin typeface="Garamond-Italic"/>
              </a:rPr>
              <a:t> of Battle Abbey</a:t>
            </a:r>
            <a:r>
              <a:rPr lang="en-US" sz="1600" b="1" dirty="0">
                <a:latin typeface="Garamond-Bold"/>
              </a:rPr>
              <a:t>, state </a:t>
            </a:r>
            <a:r>
              <a:rPr lang="en-US" sz="1600" i="1" dirty="0">
                <a:latin typeface="Garamond-Italic"/>
              </a:rPr>
              <a:t>one </a:t>
            </a:r>
            <a:r>
              <a:rPr lang="en-US" sz="1600" b="1" dirty="0">
                <a:latin typeface="Garamond-Bold"/>
              </a:rPr>
              <a:t>benefit the lord received </a:t>
            </a:r>
            <a:r>
              <a:rPr lang="en-US" sz="1600" b="1" dirty="0" smtClean="0">
                <a:latin typeface="Garamond-Bold"/>
              </a:rPr>
              <a:t>under </a:t>
            </a:r>
            <a:r>
              <a:rPr lang="en-US" sz="1600" b="1" dirty="0" err="1" smtClean="0">
                <a:latin typeface="Garamond-Bold"/>
              </a:rPr>
              <a:t>manorialism</a:t>
            </a:r>
            <a:r>
              <a:rPr lang="en-US" sz="1600" b="1" dirty="0">
                <a:latin typeface="Garamond-Bold"/>
              </a:rPr>
              <a:t>.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328056" y="5834160"/>
            <a:ext cx="94161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Garamond-Bold"/>
              </a:rPr>
              <a:t>Based on the </a:t>
            </a:r>
            <a:r>
              <a:rPr lang="en-US" sz="1600" i="1" dirty="0" err="1">
                <a:latin typeface="Garamond-Italic"/>
              </a:rPr>
              <a:t>Custumals</a:t>
            </a:r>
            <a:r>
              <a:rPr lang="en-US" sz="1600" i="1" dirty="0">
                <a:latin typeface="Garamond-Italic"/>
              </a:rPr>
              <a:t> of Battle Abbey</a:t>
            </a:r>
            <a:r>
              <a:rPr lang="en-US" sz="1600" b="1" dirty="0">
                <a:latin typeface="Garamond-Bold"/>
              </a:rPr>
              <a:t>, state </a:t>
            </a:r>
            <a:r>
              <a:rPr lang="en-US" sz="1600" i="1" dirty="0">
                <a:latin typeface="Garamond-Italic"/>
              </a:rPr>
              <a:t>one </a:t>
            </a:r>
            <a:r>
              <a:rPr lang="en-US" sz="1600" b="1" dirty="0">
                <a:latin typeface="Garamond-Bold"/>
              </a:rPr>
              <a:t>benefit that tenants received </a:t>
            </a:r>
            <a:r>
              <a:rPr lang="en-US" sz="1600" b="1" dirty="0" smtClean="0">
                <a:latin typeface="Garamond-Bold"/>
              </a:rPr>
              <a:t>under </a:t>
            </a:r>
            <a:r>
              <a:rPr lang="en-US" sz="1600" b="1" dirty="0" err="1" smtClean="0">
                <a:latin typeface="Garamond-Bold"/>
              </a:rPr>
              <a:t>manorialism</a:t>
            </a:r>
            <a:r>
              <a:rPr lang="en-US" sz="1600" b="1" dirty="0">
                <a:latin typeface="Garamond-Bold"/>
              </a:rPr>
              <a:t>.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9458" y="118652"/>
            <a:ext cx="3012620" cy="226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6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2999" y="2828698"/>
            <a:ext cx="10700657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Garamond-Bold"/>
              </a:rPr>
              <a:t>Document </a:t>
            </a:r>
            <a:r>
              <a:rPr lang="en-US" sz="2000" b="1" dirty="0" smtClean="0">
                <a:latin typeface="Garamond-Bold"/>
              </a:rPr>
              <a:t>6</a:t>
            </a:r>
            <a:endParaRPr lang="en-US" sz="2000" b="1" dirty="0">
              <a:latin typeface="Garamond-Bold"/>
            </a:endParaRPr>
          </a:p>
          <a:p>
            <a:r>
              <a:rPr lang="en-US" sz="1400" dirty="0">
                <a:latin typeface="ArialMT"/>
              </a:rPr>
              <a:t>. . . Of necessity, the manor was a self-sufficient economic unit in view of the overwhelming difficulties of</a:t>
            </a:r>
          </a:p>
          <a:p>
            <a:r>
              <a:rPr lang="en-US" sz="1400" dirty="0">
                <a:latin typeface="ArialMT"/>
              </a:rPr>
              <a:t>transportation in the period. International trade was carried on only to serve the demands of the wealthy,</a:t>
            </a:r>
          </a:p>
          <a:p>
            <a:r>
              <a:rPr lang="en-US" sz="1400" dirty="0">
                <a:latin typeface="ArialMT"/>
              </a:rPr>
              <a:t>and it was largely in the hands of aliens [different peoples]—Greeks, Jews, Moslems. Local society made</a:t>
            </a:r>
          </a:p>
          <a:p>
            <a:r>
              <a:rPr lang="en-US" sz="1400" dirty="0">
                <a:latin typeface="ArialMT"/>
              </a:rPr>
              <a:t>almost no use of money. To the extent that local exchange was carried on, it was conducted by barter. The</a:t>
            </a:r>
          </a:p>
          <a:p>
            <a:r>
              <a:rPr lang="en-US" sz="1400" dirty="0">
                <a:latin typeface="ArialMT"/>
              </a:rPr>
              <a:t>small amount of international trade precluded [ruled out] the need for gold coinage. The Carolingians</a:t>
            </a:r>
          </a:p>
          <a:p>
            <a:r>
              <a:rPr lang="en-US" sz="1400" dirty="0">
                <a:latin typeface="ArialMT"/>
              </a:rPr>
              <a:t>minted only silver coins, which were all that was usually necessary when the smallest silver coin could buy</a:t>
            </a:r>
          </a:p>
          <a:p>
            <a:r>
              <a:rPr lang="en-US" sz="1400" dirty="0">
                <a:latin typeface="ArialMT"/>
              </a:rPr>
              <a:t>a cow. When gold coins were needed, Byzantine and Moslem currency was used. . . .</a:t>
            </a:r>
          </a:p>
          <a:p>
            <a:r>
              <a:rPr lang="en-US" sz="1200" i="1" dirty="0">
                <a:latin typeface="Garamond-Italic"/>
              </a:rPr>
              <a:t>Source: Norman F. Cantor, The Civilization of the Middle Ages, Harper </a:t>
            </a:r>
            <a:r>
              <a:rPr lang="en-US" sz="1200" i="1" dirty="0" smtClean="0">
                <a:latin typeface="Garamond-Italic"/>
              </a:rPr>
              <a:t>Perennial</a:t>
            </a:r>
          </a:p>
          <a:p>
            <a:endParaRPr lang="en-US" sz="1200" i="1" dirty="0">
              <a:latin typeface="Garamond-Italic"/>
            </a:endParaRPr>
          </a:p>
          <a:p>
            <a:endParaRPr lang="en-US" sz="1200" i="1" dirty="0">
              <a:latin typeface="Garamond-Italic"/>
            </a:endParaRPr>
          </a:p>
          <a:p>
            <a:r>
              <a:rPr lang="en-US" sz="2000" b="1" dirty="0" smtClean="0">
                <a:latin typeface="Garamond-Bold"/>
              </a:rPr>
              <a:t>According </a:t>
            </a:r>
            <a:r>
              <a:rPr lang="en-US" sz="2000" b="1" dirty="0">
                <a:latin typeface="Garamond-Bold"/>
              </a:rPr>
              <a:t>to Norman Cantor, what are </a:t>
            </a:r>
            <a:r>
              <a:rPr lang="en-US" sz="2000" i="1" dirty="0">
                <a:latin typeface="Garamond-Italic"/>
              </a:rPr>
              <a:t>two </a:t>
            </a:r>
            <a:r>
              <a:rPr lang="en-US" sz="2000" b="1" dirty="0">
                <a:latin typeface="Garamond-Bold"/>
              </a:rPr>
              <a:t>ways </a:t>
            </a:r>
            <a:r>
              <a:rPr lang="en-US" sz="2000" b="1" dirty="0" err="1">
                <a:latin typeface="Garamond-Bold"/>
              </a:rPr>
              <a:t>manorialism</a:t>
            </a:r>
            <a:r>
              <a:rPr lang="en-US" sz="2000" b="1" dirty="0">
                <a:latin typeface="Garamond-Bold"/>
              </a:rPr>
              <a:t> influenced the economy </a:t>
            </a:r>
            <a:r>
              <a:rPr lang="en-US" sz="2000" b="1" dirty="0" smtClean="0">
                <a:latin typeface="Garamond-Bold"/>
              </a:rPr>
              <a:t>of Europe</a:t>
            </a:r>
            <a:r>
              <a:rPr lang="en-US" sz="2000" b="1" dirty="0">
                <a:latin typeface="Garamond-Bold"/>
              </a:rPr>
              <a:t>?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384" y="212329"/>
            <a:ext cx="2926575" cy="2252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327" y="187903"/>
            <a:ext cx="5292299" cy="245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2070898"/>
          </a:xfrm>
        </p:spPr>
        <p:txBody>
          <a:bodyPr>
            <a:normAutofit/>
          </a:bodyPr>
          <a:lstStyle/>
          <a:p>
            <a:r>
              <a:rPr lang="en-US" dirty="0" smtClean="0"/>
              <a:t>Describe and discuss the political and economic system of Europe during the middle ages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24128" y="2819400"/>
            <a:ext cx="1014461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Minimum of 7 sentences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Must use the information from the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Make sure you discuss </a:t>
            </a:r>
            <a:r>
              <a:rPr lang="en-US" sz="2000" u="sng" dirty="0" smtClean="0"/>
              <a:t>both</a:t>
            </a:r>
            <a:r>
              <a:rPr lang="en-US" sz="2000" dirty="0" smtClean="0"/>
              <a:t> Feudalism and </a:t>
            </a:r>
            <a:r>
              <a:rPr lang="en-US" sz="2000" dirty="0" err="1" smtClean="0"/>
              <a:t>Manorialism</a:t>
            </a:r>
            <a:r>
              <a:rPr lang="en-US" sz="2000" dirty="0" smtClean="0"/>
              <a:t> and fully explain what they 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04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44</TotalTime>
  <Words>803</Words>
  <Application>Microsoft Office PowerPoint</Application>
  <PresentationFormat>Widescreen</PresentationFormat>
  <Paragraphs>70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Arial-BoldMT</vt:lpstr>
      <vt:lpstr>ArialMT</vt:lpstr>
      <vt:lpstr>Garamond</vt:lpstr>
      <vt:lpstr>Garamond-Bold</vt:lpstr>
      <vt:lpstr>Garamond-Italic</vt:lpstr>
      <vt:lpstr>Tw Cen MT</vt:lpstr>
      <vt:lpstr>Tw Cen MT Condensed</vt:lpstr>
      <vt:lpstr>Wingdings 3</vt:lpstr>
      <vt:lpstr>Integral</vt:lpstr>
      <vt:lpstr>Do Now What does this painting tell us about the three predominant social classes of the Medieval Ages?</vt:lpstr>
      <vt:lpstr>Medieval europe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Describe and discuss the political and economic system of Europe during the middle ages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Stewart</dc:creator>
  <cp:lastModifiedBy>Zapata, Samantha C.</cp:lastModifiedBy>
  <cp:revision>14</cp:revision>
  <dcterms:created xsi:type="dcterms:W3CDTF">2015-02-24T13:48:03Z</dcterms:created>
  <dcterms:modified xsi:type="dcterms:W3CDTF">2017-09-15T12:41:00Z</dcterms:modified>
</cp:coreProperties>
</file>